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43"/>
  </p:notesMasterIdLst>
  <p:sldIdLst>
    <p:sldId id="278" r:id="rId4"/>
    <p:sldId id="257" r:id="rId5"/>
    <p:sldId id="26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8" r:id="rId31"/>
    <p:sldId id="309" r:id="rId32"/>
    <p:sldId id="310" r:id="rId33"/>
    <p:sldId id="307" r:id="rId34"/>
    <p:sldId id="311" r:id="rId35"/>
    <p:sldId id="312" r:id="rId36"/>
    <p:sldId id="314" r:id="rId37"/>
    <p:sldId id="313" r:id="rId38"/>
    <p:sldId id="315" r:id="rId39"/>
    <p:sldId id="316" r:id="rId40"/>
    <p:sldId id="263" r:id="rId41"/>
    <p:sldId id="317" r:id="rId42"/>
  </p:sldIdLst>
  <p:sldSz cx="12192000" cy="6858000"/>
  <p:notesSz cx="6858000" cy="9144000"/>
  <p:embeddedFontLs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D2Coding" panose="020B0609020101020101" pitchFamily="49" charset="-127"/>
      <p:regular r:id="rId48"/>
      <p:bold r:id="rId49"/>
    </p:embeddedFont>
    <p:embeddedFont>
      <p:font typeface="Pretendard" panose="02000503000000020004" pitchFamily="50" charset="-127"/>
      <p:regular r:id="rId50"/>
      <p:bold r:id="rId51"/>
    </p:embeddedFont>
    <p:embeddedFont>
      <p:font typeface="Pretendard Black" panose="02000A03000000020004" pitchFamily="50" charset="-127"/>
      <p:bold r:id="rId52"/>
    </p:embeddedFont>
    <p:embeddedFont>
      <p:font typeface="Pretendard Light" panose="02000403000000020004" pitchFamily="50" charset="-127"/>
      <p:regular r:id="rId53"/>
    </p:embeddedFont>
    <p:embeddedFont>
      <p:font typeface="나눔스퀘어" panose="020B0600000101010101" pitchFamily="50" charset="-127"/>
      <p:regular r:id="rId54"/>
    </p:embeddedFont>
    <p:embeddedFont>
      <p:font typeface="나눔스퀘어 ExtraBold" panose="020B0600000101010101" pitchFamily="50" charset="-127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6E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6242" autoAdjust="0"/>
  </p:normalViewPr>
  <p:slideViewPr>
    <p:cSldViewPr snapToGrid="0">
      <p:cViewPr varScale="1">
        <p:scale>
          <a:sx n="120" d="100"/>
          <a:sy n="120" d="100"/>
        </p:scale>
        <p:origin x="91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ea typeface="Pretendard Light" panose="0200040300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71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D439A-DC62-4962-1F95-18567395D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890744-44FA-1A45-2A67-E83BBFF89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1E41C3-7D17-BC13-B81B-BE97A0511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AA57E3-EE63-B2E4-69F0-78B38012C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27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CE7E6-95CE-5822-13AA-69D0CAEFF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1EAD00-2C67-21E3-B222-D6995540B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23C9DF-E67E-664A-5727-92E499B95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C69E0C-8E6B-D10C-6FFF-C0E604857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42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B91ED-A93F-6D64-4957-F72103399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090583-0D97-AB4C-F09A-9F6D2F031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173EF8-6E2A-11FF-F1AA-5FE4F091E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13E14-8E4C-FA91-FC00-46C2911D6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29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2868E-3927-21B3-8E3F-6B1FDAC91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7B7237-5985-4D5C-B628-B64B00B02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A1E193-A3E0-F0BA-F62A-AB108F9D6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A196B-6BB7-82C3-97F8-7CC5BDD5E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46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70634-AB75-E0AD-FBA5-4BDF644C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8B308C-2B21-D55D-5F42-3540AB4E5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38FE27-FDFB-D367-403D-727128DCE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44C19-D7D3-0DD3-DF4A-125A19C95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06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C90DA-2AD6-9666-73F9-5C33C82E8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6FC2BA-6A01-C87E-37BB-FC033C072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1E0B94-1C3D-56C3-EDED-06EB6E7C5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FC1A6-793F-EEF5-778B-F8A67130C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59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D6B1-6C2D-5191-E781-8C436CC4D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3D70E8-91D9-5457-B7B5-95032A087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5F850-013C-5D54-93F1-4EF220CF2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A5673A-72A6-CD77-F42B-BBCD13D99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96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9BE77-6B15-24F8-1653-7F0F7B33A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C07C44-459F-F2C8-68A7-746A3C0B7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EAF7D4-6D5B-83BA-8B65-18F7ACD38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123DE-1A63-AF17-7E3A-951AD0D82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4B91F-4426-990E-8586-D8593EFB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DB8DC6-287C-E5F8-8B35-C3201AD4E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8EEF6D-A41E-9B3E-884B-058B8A9F7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67106-712F-549C-C868-33A71667F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8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5B5F5-4773-AD93-D365-EBB178EF3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A88C83-4096-B6AA-35DA-78739F25D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6A8315-1ABD-1F70-3ACF-2919A41A3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FE8C7D-9003-F844-C555-1007A28CC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2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40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41584-8DEA-8C5E-F45B-50B5489B4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068A5D-D9DB-CE88-3CFC-C98F03B0A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48BB1F-A99B-5545-EFCF-C52B3FC4C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C53ADD-5147-58B0-81E8-1E5989DD2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3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40AF2-728E-6EFE-8751-BD786E50C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07D2DB-BDA2-B60C-C1FF-B72240AE7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63F31-0B4F-B793-168A-3176EC18F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771D81-A3A8-5B27-30DA-F6CF167CD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33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63368-E860-6B51-B84F-F8F779D9F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DFB4FF-1B4A-0AFB-EAC2-05E00722F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908F38-3ED5-1907-5EC8-1B6643C85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3EABB0-C49B-4806-9BF9-EC74E804A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07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DDAD-8E59-6FBD-5458-11CAEE76D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40F286-54EC-5CCB-3F66-078923AEC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0DEDEB-6088-6145-7512-4C6D83F6C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B90689-DA8D-1101-1654-CEA935915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6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3F3AB-ACE7-2FA2-62E1-5C24560C4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538D1A-259E-8B5D-6C82-350A28806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864025-54D7-B168-1773-9349EB141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73CCF4-5988-13A2-D52F-09F79927B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14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A3591-8AE1-4183-F9B8-3833EA360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EA8836-AC44-0C4B-FD8C-2AC568974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E4F1AA-6FE4-80D6-C67D-71DEE3CA9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23974-0408-3F55-6D05-8A3A600C1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7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8CE73-A07B-76FF-7F05-8B2C537E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9ADBFF-BF13-B26D-74DB-D45D4962A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E1A1D4-1AAC-DBE9-0814-B9B55A0FC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6DD094-4359-2115-40FF-CEC8C7355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36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B131-3811-B66C-00EF-DCE47E83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3E6125-95D0-746B-4F47-371D79F38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573E2-3877-C1BE-29C0-A11D4771F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CE52BE-982C-D022-CA14-553D2D19A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2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21048-F3D1-778A-25CB-4E3C9E44F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8C1ADC-492F-4CBB-04F8-3A3B0F582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4BB2D1-CBA3-B7F4-CD64-027868358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4A2E40-C1F9-DFA9-2478-A81DC5683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44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2AB9E-5366-86AD-E3DE-AF282FEDA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63E029-944A-538D-04E2-082EB1D0B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B427EC-5151-55F7-FF73-064FE9974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AE7852-D84B-559E-7199-517D37BDD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1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BD32A-EB57-8BF2-9BEF-61ED172C5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EF8F34-43F9-9B14-9319-5DB0347D9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89687D-76A8-496F-50F6-1498A6EFC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B300-6416-02A0-D54E-F980515DA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11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BEC40-F440-B781-FB9F-35C289573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1614F0-7DF9-B276-0283-CD97A46B9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04DB93-17E0-AA76-FA0A-08192EE03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730727-5F9A-1BCF-DE70-F0EAD8B38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8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CE40E-3B6B-46AD-3E96-A6FA312D6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8BF087-FE8F-8C97-57CC-EFA6D50AD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BFA8DE-7629-22CE-34FC-9F86FD4EB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031DF1-B7A5-6A71-E69A-8C34087F9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AB114-B523-9159-29EF-5034F15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47F553-7791-1E23-2638-A6A9BDF39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7166B3-9662-CD08-78BB-C243C2E1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EEF27-56FA-00B4-3305-C23F0F68C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479B8-CEFF-B1E5-6503-8F84C3D9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D225C6-01FE-4F99-1EC9-0254C205E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24398E-A9F7-2970-1BA4-A89DE8E9E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068E50-CF0F-1370-5346-7437CA715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6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B9D6F-8A58-72BD-2C75-FDA0D4CD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3122C-C1E4-3D06-0204-DABD774B2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18ED21-125B-7AE8-120B-E04D158B7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79EF6E-7723-FCDF-F1DE-43860BA48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89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5175-8146-224B-34F0-19BEC637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55F900-E59A-E085-6470-58EAB0AE3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54DFC4-CE68-29C1-9266-D4083EB0A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F45AC-0F3A-92AB-4506-E0A67B946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0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E6208-7E69-D1D8-6288-40E71AA7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292A85-6859-85D9-12E8-B484ABA38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25F29D-41E7-37ED-83AA-9DB73B9E5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FC327-4B1E-31E0-02C2-EF368DDD7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9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714445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702" r:id="rId11"/>
    <p:sldLayoutId id="2147483699" r:id="rId12"/>
    <p:sldLayoutId id="2147483700" r:id="rId13"/>
    <p:sldLayoutId id="214748370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hyperlink" Target="https://cactus.tistory.com/306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unsplash.com/ko/@rubaitulazad?utm_content=creditCopyText&amp;utm_medium=referral&amp;utm_source=unsplash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github.com/naver/d2codingfont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thomaswue/status/1145603781108928513?s=20&amp;t=-6ufSBjc46mfN5d_6Y2-R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untu.com/blog/chiselled-containers-perfect-gift-cloud-applications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nonical/chise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blog/combining-distroless-and-ubuntu-chiselled-contain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rokag3-gb.github.io/" TargetMode="Externa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ubuntu.com/engage/chiselled-ubuntu-images-for-containers" TargetMode="External"/><Relationship Id="rId3" Type="http://schemas.openxmlformats.org/officeDocument/2006/relationships/hyperlink" Target="https://learn.microsoft.com/ko-kr/dotnet/core/deploying/native-aot/cross-compile" TargetMode="External"/><Relationship Id="rId7" Type="http://schemas.openxmlformats.org/officeDocument/2006/relationships/hyperlink" Target="https://ubuntu.com/blog/craft-custom-chiselled-ubuntu-distroless" TargetMode="External"/><Relationship Id="rId12" Type="http://schemas.openxmlformats.org/officeDocument/2006/relationships/hyperlink" Target="https://www.sysnet.pe.kr/2/0/13162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buntu.com/blog/install-dotnet-on-ubuntu" TargetMode="External"/><Relationship Id="rId11" Type="http://schemas.openxmlformats.org/officeDocument/2006/relationships/hyperlink" Target="https://forum.dotnetdev.kr/t/net-7-native-aot/4557" TargetMode="External"/><Relationship Id="rId5" Type="http://schemas.openxmlformats.org/officeDocument/2006/relationships/hyperlink" Target="https://ubuntu.com/blog/combining-distroless-and-ubuntu-chiselled-containers" TargetMode="External"/><Relationship Id="rId10" Type="http://schemas.openxmlformats.org/officeDocument/2006/relationships/hyperlink" Target="https://forum.dotnetdev.kr/t/net-8-native-aot/8552" TargetMode="External"/><Relationship Id="rId4" Type="http://schemas.openxmlformats.org/officeDocument/2006/relationships/hyperlink" Target="https://learn.microsoft.com/en-us/dotnet/core/deploying/native-aot" TargetMode="External"/><Relationship Id="rId9" Type="http://schemas.openxmlformats.org/officeDocument/2006/relationships/hyperlink" Target="https://youtu.be/FpQXyFoZ9a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906" b="290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This presentation uses 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Pretendard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and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D2Coding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font.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by </a:t>
            </a:r>
            <a:r>
              <a:rPr lang="en-US" altLang="ko-KR" sz="1200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Rubaitul</a:t>
            </a:r>
            <a:r>
              <a:rPr lang="en-US" altLang="ko-KR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Azad</a:t>
            </a:r>
            <a:r>
              <a:rPr lang="en-US" altLang="ko-KR" sz="1200" dirty="0">
                <a:solidFill>
                  <a:schemeClr val="accent2"/>
                </a:solidFill>
              </a:rPr>
              <a:t> on </a:t>
            </a:r>
            <a:r>
              <a:rPr lang="en-US" altLang="ko-KR" sz="1200" dirty="0" err="1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088488"/>
            <a:chOff x="635234" y="443854"/>
            <a:chExt cx="5143893" cy="50884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4405799"/>
              <a:ext cx="51438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.NET Conf 2024 x Seoul</a:t>
              </a:r>
              <a:endParaRPr lang="ko-KR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Empowering Tomorrow - Full Stack, AI Enhanced, Developer Focused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0C1D86-8826-556D-FFE7-ECC9B2868F0A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7E432D-5FB5-7D8F-1396-4B73F5A88DD5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21866B-28AB-1304-0980-7EB6DEE65DB4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026" name="Picture 2" descr="Amazon Web Services">
                <a:extLst>
                  <a:ext uri="{FF2B5EF4-FFF2-40B4-BE49-F238E27FC236}">
                    <a16:creationId xmlns:a16="http://schemas.microsoft.com/office/drawing/2014/main" id="{2259EE18-50B4-3309-5E7B-7ADC0AE336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 descr="Elastic">
                <a:extLst>
                  <a:ext uri="{FF2B5EF4-FFF2-40B4-BE49-F238E27FC236}">
                    <a16:creationId xmlns:a16="http://schemas.microsoft.com/office/drawing/2014/main" id="{E8CDED48-820B-0E99-F924-1D89C02CD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6" descr="Infragistics">
                <a:extLst>
                  <a:ext uri="{FF2B5EF4-FFF2-40B4-BE49-F238E27FC236}">
                    <a16:creationId xmlns:a16="http://schemas.microsoft.com/office/drawing/2014/main" id="{F074A7C7-2CE4-2623-1201-221E9A41D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ouchbase">
                <a:extLst>
                  <a:ext uri="{FF2B5EF4-FFF2-40B4-BE49-F238E27FC236}">
                    <a16:creationId xmlns:a16="http://schemas.microsoft.com/office/drawing/2014/main" id="{16BCEB48-E61B-6BBA-3E19-2A0DFC6F5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Microsoft MVP Program">
                <a:extLst>
                  <a:ext uri="{FF2B5EF4-FFF2-40B4-BE49-F238E27FC236}">
                    <a16:creationId xmlns:a16="http://schemas.microsoft.com/office/drawing/2014/main" id="{89CADB32-84F8-22E5-CEB2-379CC2FB4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83DC2794-6488-3CE1-B804-20A576D7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D8B10-70E3-4259-03A1-36996A24F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69AE-7D06-05C0-833D-8DEEFB3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en-US" altLang="ko-KR" dirty="0"/>
              <a:t>Native AOT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6371C-750E-A4CD-AA31-4D1CC9189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단점도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Compile </a:t>
            </a:r>
            <a:r>
              <a:rPr lang="ko-KR" altLang="en-US" dirty="0"/>
              <a:t>시간이 조금 더 오래 걸립니다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JIT</a:t>
            </a:r>
            <a:r>
              <a:rPr lang="ko-KR" altLang="en-US" dirty="0"/>
              <a:t> </a:t>
            </a:r>
            <a:r>
              <a:rPr lang="en-US" altLang="ko-KR" dirty="0"/>
              <a:t>Complier</a:t>
            </a:r>
            <a:r>
              <a:rPr lang="ko-KR" altLang="en-US" dirty="0"/>
              <a:t>의 향상된 성능 </a:t>
            </a:r>
            <a:r>
              <a:rPr lang="en-US" altLang="ko-KR" dirty="0"/>
              <a:t>(</a:t>
            </a:r>
            <a:r>
              <a:rPr lang="ko-KR" altLang="en-US" dirty="0"/>
              <a:t>특히 </a:t>
            </a:r>
            <a:r>
              <a:rPr lang="ko-KR" altLang="en-US" dirty="0" err="1"/>
              <a:t>캐싱</a:t>
            </a:r>
            <a:r>
              <a:rPr lang="en-US" altLang="ko-KR" dirty="0"/>
              <a:t>)</a:t>
            </a:r>
            <a:r>
              <a:rPr lang="ko-KR" altLang="en-US" dirty="0"/>
              <a:t>과 비교하여 작동시간은 조금 더 걸릴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Dynamic code</a:t>
            </a:r>
            <a:r>
              <a:rPr lang="ko-KR" altLang="en-US" dirty="0"/>
              <a:t>는 사용할 수 없습니다</a:t>
            </a:r>
            <a:r>
              <a:rPr lang="en-US" altLang="ko-KR" dirty="0"/>
              <a:t>. (Reflection)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😥 아직 </a:t>
            </a:r>
            <a:r>
              <a:rPr lang="en-US" altLang="ko-KR" dirty="0"/>
              <a:t>Native AOT</a:t>
            </a:r>
            <a:r>
              <a:rPr lang="ko-KR" altLang="en-US" dirty="0"/>
              <a:t>를 지원하는 오픈소스 라이브러리가 적습니다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3C4849-4755-4C46-948F-D5DEB520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63" y="4295495"/>
            <a:ext cx="7474977" cy="28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C238E-EB61-9CC7-19B9-840749E42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0AF0-1831-BFF0-554C-451F775E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en-US" altLang="ko-KR" dirty="0"/>
              <a:t>Native AOT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6D051-7521-623B-03F5-208C7F979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그렇다면 언제 사용하는 것이 좋을까요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자주 </a:t>
            </a:r>
            <a:r>
              <a:rPr lang="en-US" altLang="ko-KR" dirty="0"/>
              <a:t>scale-out </a:t>
            </a:r>
            <a:r>
              <a:rPr lang="ko-KR" altLang="en-US" dirty="0"/>
              <a:t>되면서 </a:t>
            </a:r>
            <a:r>
              <a:rPr lang="en-US" altLang="ko-KR" dirty="0"/>
              <a:t>initial load</a:t>
            </a:r>
            <a:r>
              <a:rPr lang="ko-KR" altLang="en-US" dirty="0"/>
              <a:t>가 빈번히 발생하는 시나리오</a:t>
            </a:r>
            <a:endParaRPr lang="en-US" altLang="ko-KR" dirty="0"/>
          </a:p>
          <a:p>
            <a:r>
              <a:rPr lang="ko-KR" altLang="en-US" dirty="0"/>
              <a:t>마이크로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406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01A53-4215-2A88-539D-6F974FF6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5FD3-2FA5-B696-CC4F-5D0F74CD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en-US" altLang="ko-KR" dirty="0"/>
              <a:t>Native AOT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860AF-456D-28F6-40D2-0C69A439C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5122" name="Picture 2" descr="이미지">
            <a:extLst>
              <a:ext uri="{FF2B5EF4-FFF2-40B4-BE49-F238E27FC236}">
                <a16:creationId xmlns:a16="http://schemas.microsoft.com/office/drawing/2014/main" id="{FDD7546C-6252-506C-D9A1-2BFF8A307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55" y="1525253"/>
            <a:ext cx="7251489" cy="445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D5170-30BA-F90E-B013-4054F9042712}"/>
              </a:ext>
            </a:extLst>
          </p:cNvPr>
          <p:cNvSpPr txBox="1"/>
          <p:nvPr/>
        </p:nvSpPr>
        <p:spPr>
          <a:xfrm>
            <a:off x="2281645" y="6098486"/>
            <a:ext cx="76287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i="1" dirty="0"/>
              <a:t>Origin: </a:t>
            </a:r>
            <a:r>
              <a:rPr lang="ko-KR" altLang="en-US" sz="900" i="1" dirty="0">
                <a:hlinkClick r:id="rId4"/>
              </a:rPr>
              <a:t>https://twitter.com/thomaswue/status/1145603781108928513?s=20&amp;t=-6ufSBjc46mfN5d_6Y2-Rg</a:t>
            </a:r>
            <a:endParaRPr lang="ko-KR" altLang="en-US" sz="900" i="1" dirty="0"/>
          </a:p>
        </p:txBody>
      </p:sp>
    </p:spTree>
    <p:extLst>
      <p:ext uri="{BB962C8B-B14F-4D97-AF65-F5344CB8AC3E}">
        <p14:creationId xmlns:p14="http://schemas.microsoft.com/office/powerpoint/2010/main" val="410638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27BE2-5755-1539-D04E-41F20762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FAD6D4-5D53-2310-A782-445C00E4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Lightweight Container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A988B-6F3A-728F-A71F-2BA505F18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경량컨테이너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130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EBBA8-ECCD-7C0C-B071-389194D40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FC9-5683-74EE-1A77-A32AE251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/>
              <a:t>Lightweight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ADD2C-001D-F9B2-E0AE-7D2324AE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docker, docker-compose,</a:t>
            </a:r>
            <a:r>
              <a:rPr lang="ko-KR" altLang="en-US" dirty="0"/>
              <a:t> </a:t>
            </a:r>
            <a:r>
              <a:rPr lang="en-US" altLang="ko-KR" dirty="0"/>
              <a:t>K8s</a:t>
            </a:r>
            <a:r>
              <a:rPr lang="ko-KR" altLang="en-US" dirty="0"/>
              <a:t> 많이 쓰시죠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컨테이너 크기가 경량이면 얻을 수 있는 장점은 무엇이 있을까요</a:t>
            </a:r>
            <a:r>
              <a:rPr lang="en-US" altLang="ko-KR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26B2F-FB15-3878-33BB-1CE39127E6EC}"/>
              </a:ext>
            </a:extLst>
          </p:cNvPr>
          <p:cNvSpPr txBox="1"/>
          <p:nvPr/>
        </p:nvSpPr>
        <p:spPr>
          <a:xfrm>
            <a:off x="2464525" y="3359723"/>
            <a:ext cx="726294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500" dirty="0"/>
              <a:t>엄청 많다</a:t>
            </a:r>
            <a:r>
              <a:rPr lang="en-US" altLang="ko-KR" sz="11500" dirty="0"/>
              <a:t>.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234028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3D04-9985-0523-8722-B4DEB575A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31C5-3BB8-939A-7F53-64D0C14C1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/>
              <a:t>Lightweight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1B9BB-73CE-6E78-A92B-6CDF42E0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8ABA3AED-0EE5-3CAC-3CAA-03ED2D906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t="48525" r="26228" b="16809"/>
          <a:stretch/>
        </p:blipFill>
        <p:spPr bwMode="auto">
          <a:xfrm>
            <a:off x="1036785" y="2569029"/>
            <a:ext cx="2934788" cy="13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8F512247-B382-B7F3-DC0F-7D55E089A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39" y="1921806"/>
            <a:ext cx="2079488" cy="20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190E32-DD87-0FCA-A90E-6A93AD093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265" y="2722538"/>
            <a:ext cx="1430361" cy="143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7D04757-8C7C-C800-0CD3-D22DCB2C8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171" y="2262792"/>
            <a:ext cx="1968137" cy="196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44C3F2-D14C-1588-C9B1-7C46A96EC853}"/>
              </a:ext>
            </a:extLst>
          </p:cNvPr>
          <p:cNvSpPr txBox="1">
            <a:spLocks/>
          </p:cNvSpPr>
          <p:nvPr/>
        </p:nvSpPr>
        <p:spPr>
          <a:xfrm>
            <a:off x="1262119" y="4422736"/>
            <a:ext cx="2484120" cy="1430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빠른 배포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빠른 시작</a:t>
            </a:r>
            <a:endParaRPr lang="en-US" altLang="ko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A9EB4A-15CA-8D45-5654-C32F8947199B}"/>
              </a:ext>
            </a:extLst>
          </p:cNvPr>
          <p:cNvSpPr txBox="1">
            <a:spLocks/>
          </p:cNvSpPr>
          <p:nvPr/>
        </p:nvSpPr>
        <p:spPr>
          <a:xfrm>
            <a:off x="4818339" y="4422736"/>
            <a:ext cx="2484120" cy="1430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자원 효율성</a:t>
            </a:r>
            <a:endParaRPr lang="en-US" altLang="ko-K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F38E07-D967-841C-FBD9-90D17F71D048}"/>
              </a:ext>
            </a:extLst>
          </p:cNvPr>
          <p:cNvSpPr txBox="1">
            <a:spLocks/>
          </p:cNvSpPr>
          <p:nvPr/>
        </p:nvSpPr>
        <p:spPr>
          <a:xfrm>
            <a:off x="8821179" y="4422736"/>
            <a:ext cx="2484120" cy="1430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클라우드 비용 절감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4750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E07B-1577-AC87-838A-00ABD0D3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90CF-9D67-73A2-2279-06FD5623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/>
              <a:t>Lightweight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CB887-6A20-7115-68A5-A56F79904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80C8A4-CBD1-8B7A-2552-ED48D12C08F9}"/>
              </a:ext>
            </a:extLst>
          </p:cNvPr>
          <p:cNvSpPr txBox="1">
            <a:spLocks/>
          </p:cNvSpPr>
          <p:nvPr/>
        </p:nvSpPr>
        <p:spPr>
          <a:xfrm>
            <a:off x="1262119" y="4422736"/>
            <a:ext cx="2484120" cy="1430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보안</a:t>
            </a:r>
            <a:endParaRPr lang="en-US" altLang="ko-KR" dirty="0"/>
          </a:p>
          <a:p>
            <a:pPr marL="0" indent="0" algn="ctr">
              <a:buNone/>
            </a:pPr>
            <a:r>
              <a:rPr lang="en-US" altLang="ko-KR" sz="2400" dirty="0"/>
              <a:t>(</a:t>
            </a:r>
            <a:r>
              <a:rPr lang="ko-KR" altLang="en-US" sz="2400" dirty="0"/>
              <a:t>공격 벡터 최소화</a:t>
            </a:r>
            <a:r>
              <a:rPr lang="en-US" altLang="ko-KR" sz="2400" dirty="0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C324AF-5E26-24F9-05DA-2F9BCC85CDFC}"/>
              </a:ext>
            </a:extLst>
          </p:cNvPr>
          <p:cNvSpPr txBox="1">
            <a:spLocks/>
          </p:cNvSpPr>
          <p:nvPr/>
        </p:nvSpPr>
        <p:spPr>
          <a:xfrm>
            <a:off x="4818339" y="4422736"/>
            <a:ext cx="2484120" cy="1430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/>
              <a:t>빠른 스케일링</a:t>
            </a:r>
            <a:endParaRPr lang="en-US" altLang="ko-K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5A8732-EFC2-1485-DDEB-50554D41DA15}"/>
              </a:ext>
            </a:extLst>
          </p:cNvPr>
          <p:cNvSpPr txBox="1">
            <a:spLocks/>
          </p:cNvSpPr>
          <p:nvPr/>
        </p:nvSpPr>
        <p:spPr>
          <a:xfrm>
            <a:off x="8821179" y="4422736"/>
            <a:ext cx="2484120" cy="1430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클라우드 비용 절감</a:t>
            </a:r>
            <a:endParaRPr lang="en-US" altLang="ko-KR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F3C005-7813-76A3-2F6A-2211BF8C7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04" y="2123453"/>
            <a:ext cx="2081349" cy="208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F1B44D-50EB-80B8-AA39-57762D82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76" y="2333512"/>
            <a:ext cx="2190975" cy="21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6F05D94-8AD8-CE16-6184-2444854D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673" y="2549434"/>
            <a:ext cx="1759131" cy="175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2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6AD2-A452-A0A8-C9FA-9B5E5F5BF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C51D-6886-A542-10A1-E7495409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/>
              <a:t>Lightweight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A2363-245B-B84D-61FD-3C67B3918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Chiselled</a:t>
            </a:r>
            <a:r>
              <a:rPr lang="en-US" altLang="ko-KR" dirty="0"/>
              <a:t> Ubuntu Image</a:t>
            </a:r>
            <a:r>
              <a:rPr lang="ko-KR" altLang="en-US" dirty="0"/>
              <a:t>를 소개합니다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6AEEA4-4F48-4240-F50E-6E561C37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" y="2425914"/>
            <a:ext cx="5257800" cy="38629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00A57D-0908-8793-B841-B9CD34F2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466" y="2387368"/>
            <a:ext cx="4774708" cy="342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89121-7ABA-BD3C-F726-706F4697A98F}"/>
              </a:ext>
            </a:extLst>
          </p:cNvPr>
          <p:cNvSpPr txBox="1"/>
          <p:nvPr/>
        </p:nvSpPr>
        <p:spPr>
          <a:xfrm>
            <a:off x="3614058" y="6225714"/>
            <a:ext cx="54515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i="1" dirty="0"/>
              <a:t>Origin: </a:t>
            </a:r>
            <a:r>
              <a:rPr lang="en-US" altLang="ko-KR" sz="900" i="1" dirty="0">
                <a:hlinkClick r:id="rId5"/>
              </a:rPr>
              <a:t>https://ubuntu.com/blog/chiselled-containers-perfect-gift-cloud-applications</a:t>
            </a:r>
            <a:endParaRPr lang="ko-KR" alt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34764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9D244-5F55-3F3F-6A40-1C7D8EAD1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4ACA-4987-8787-249C-9134E8C7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/>
              <a:t>Lightweight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19C7-2A03-69F1-6935-3798DE062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Debian package</a:t>
            </a:r>
            <a:r>
              <a:rPr lang="ko-KR" altLang="en-US" dirty="0"/>
              <a:t>의 하위 </a:t>
            </a:r>
            <a:r>
              <a:rPr lang="en-US" altLang="ko-KR" dirty="0"/>
              <a:t>package </a:t>
            </a:r>
            <a:r>
              <a:rPr lang="ko-KR" altLang="en-US" dirty="0"/>
              <a:t>집합 </a:t>
            </a:r>
            <a:r>
              <a:rPr lang="en-US" altLang="ko-KR" dirty="0"/>
              <a:t>(Slicing)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9FF7F-A076-248F-6F6C-B072615DADFE}"/>
              </a:ext>
            </a:extLst>
          </p:cNvPr>
          <p:cNvSpPr txBox="1"/>
          <p:nvPr/>
        </p:nvSpPr>
        <p:spPr>
          <a:xfrm>
            <a:off x="3370218" y="6118587"/>
            <a:ext cx="54515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i="1" dirty="0"/>
              <a:t>Origin: </a:t>
            </a:r>
            <a:r>
              <a:rPr lang="en-US" altLang="ko-KR" sz="900" i="1" dirty="0">
                <a:hlinkClick r:id="rId3"/>
              </a:rPr>
              <a:t>https://github.com/canonical/chisel</a:t>
            </a:r>
            <a:endParaRPr lang="ko-KR" altLang="en-US" sz="900" i="1" dirty="0"/>
          </a:p>
        </p:txBody>
      </p:sp>
      <p:pic>
        <p:nvPicPr>
          <p:cNvPr id="4102" name="Picture 6" descr="a-slice-of-ubuntu">
            <a:extLst>
              <a:ext uri="{FF2B5EF4-FFF2-40B4-BE49-F238E27FC236}">
                <a16:creationId xmlns:a16="http://schemas.microsoft.com/office/drawing/2014/main" id="{4B217337-B048-7151-FEE3-5146D8EF9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97" y="2470052"/>
            <a:ext cx="7219406" cy="362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20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7B85E-6163-E517-BE93-CC35610F8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BA73-A8BE-BAFD-40C6-029EE4E8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/>
              <a:t>Lightweight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EAD3B-FDC8-BEF4-8188-A1390B47B105}"/>
              </a:ext>
            </a:extLst>
          </p:cNvPr>
          <p:cNvSpPr txBox="1"/>
          <p:nvPr/>
        </p:nvSpPr>
        <p:spPr>
          <a:xfrm>
            <a:off x="3370218" y="5981970"/>
            <a:ext cx="54515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i="1" dirty="0"/>
              <a:t>Origin: </a:t>
            </a:r>
            <a:r>
              <a:rPr lang="en-US" altLang="ko-KR" sz="900" i="1" dirty="0">
                <a:hlinkClick r:id="rId3"/>
              </a:rPr>
              <a:t>https://ubuntu.com/blog/combining-distroless-and-ubuntu-chiselled-containers</a:t>
            </a:r>
            <a:endParaRPr lang="ko-KR" altLang="en-US" sz="900" i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6BA309-2ADB-4726-9298-384795E21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4" b="17111"/>
          <a:stretch/>
        </p:blipFill>
        <p:spPr bwMode="auto">
          <a:xfrm>
            <a:off x="1722106" y="2312898"/>
            <a:ext cx="8747788" cy="357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BA314B-394E-F6B2-D8BB-6FB5B8F92548}"/>
              </a:ext>
            </a:extLst>
          </p:cNvPr>
          <p:cNvSpPr/>
          <p:nvPr/>
        </p:nvSpPr>
        <p:spPr>
          <a:xfrm>
            <a:off x="3359318" y="4667791"/>
            <a:ext cx="977551" cy="127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9B530-C5AD-2704-C04F-E523EE392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대중적인 기본 이미지들의 크기 비교 </a:t>
            </a:r>
            <a:r>
              <a:rPr lang="en-US" altLang="ko-KR" dirty="0"/>
              <a:t>(</a:t>
            </a:r>
            <a:r>
              <a:rPr lang="ko-KR" altLang="en-US" dirty="0"/>
              <a:t>압축 </a:t>
            </a:r>
            <a:r>
              <a:rPr lang="en-US" altLang="ko-KR" dirty="0"/>
              <a:t>/ </a:t>
            </a:r>
            <a:r>
              <a:rPr lang="ko-KR" altLang="en-US" dirty="0" err="1"/>
              <a:t>비압축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64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ko-KR" sz="4800" dirty="0">
                <a:latin typeface="+mj-ea"/>
                <a:ea typeface="+mj-ea"/>
              </a:rPr>
              <a:t>Native AOT</a:t>
            </a:r>
            <a:r>
              <a:rPr lang="ko-KR" altLang="en-US" sz="4800" dirty="0">
                <a:latin typeface="+mj-ea"/>
                <a:ea typeface="+mj-ea"/>
              </a:rPr>
              <a:t>와 </a:t>
            </a:r>
            <a:r>
              <a:rPr lang="en-US" altLang="ko-KR" sz="4800" dirty="0" err="1">
                <a:latin typeface="+mj-ea"/>
                <a:ea typeface="+mj-ea"/>
              </a:rPr>
              <a:t>Chiselled</a:t>
            </a:r>
            <a:r>
              <a:rPr lang="en-US" altLang="ko-KR" sz="4800" dirty="0">
                <a:latin typeface="+mj-ea"/>
                <a:ea typeface="+mj-ea"/>
              </a:rPr>
              <a:t> Ubuntu</a:t>
            </a:r>
            <a:r>
              <a:rPr lang="ko-KR" altLang="en-US" sz="4800" dirty="0">
                <a:latin typeface="+mj-ea"/>
                <a:ea typeface="+mj-ea"/>
              </a:rPr>
              <a:t>로 쉽고 빠르고 가볍게 배포하자</a:t>
            </a:r>
            <a:endParaRPr lang="en-US" sz="4800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2024.02 </a:t>
            </a:r>
            <a:r>
              <a:rPr lang="ko-KR" altLang="en-US" dirty="0">
                <a:latin typeface="+mj-ea"/>
                <a:ea typeface="+mj-ea"/>
              </a:rPr>
              <a:t>김정우</a:t>
            </a:r>
            <a:endParaRPr lang="en-US" altLang="ko-KR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C2A4AF-E4D0-B706-3E8D-43D4ECA6B4AF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5CA3E-38DC-2B34-6AA2-9D9C6BB9BDE0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28E0CF-F35A-B7D3-FAFF-ECEB25BA6502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8" name="Picture 2" descr="Amazon Web Services">
                <a:extLst>
                  <a:ext uri="{FF2B5EF4-FFF2-40B4-BE49-F238E27FC236}">
                    <a16:creationId xmlns:a16="http://schemas.microsoft.com/office/drawing/2014/main" id="{58662743-CA49-4FE7-A4BC-1E48325D93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Elastic">
                <a:extLst>
                  <a:ext uri="{FF2B5EF4-FFF2-40B4-BE49-F238E27FC236}">
                    <a16:creationId xmlns:a16="http://schemas.microsoft.com/office/drawing/2014/main" id="{FAD3226C-56D3-A0AE-BD41-927789F07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Infragistics">
                <a:extLst>
                  <a:ext uri="{FF2B5EF4-FFF2-40B4-BE49-F238E27FC236}">
                    <a16:creationId xmlns:a16="http://schemas.microsoft.com/office/drawing/2014/main" id="{5A760526-FDE7-710D-D6A6-4DEF2EAEA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Couchbase">
                <a:extLst>
                  <a:ext uri="{FF2B5EF4-FFF2-40B4-BE49-F238E27FC236}">
                    <a16:creationId xmlns:a16="http://schemas.microsoft.com/office/drawing/2014/main" id="{9DFE5B90-DBE4-BA41-3A5B-16B1E2B53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Microsoft MVP Program">
                <a:extLst>
                  <a:ext uri="{FF2B5EF4-FFF2-40B4-BE49-F238E27FC236}">
                    <a16:creationId xmlns:a16="http://schemas.microsoft.com/office/drawing/2014/main" id="{3E79411A-4E95-4667-B73C-D4A0DD1CE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612A0493-1E67-5BF8-C283-6CCF4F975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32856-B16F-25A4-77E0-32D326871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F6FC-7649-0C35-4802-99408A09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en-US" altLang="ko-KR" dirty="0"/>
              <a:t>Lightweight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33D0C-E4C3-C276-04A7-48FBD36C7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D91DC0-56EC-F6DA-3EDF-34B7BA74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26" y="1569521"/>
            <a:ext cx="7872548" cy="474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39C3E1-56B2-5C0D-468C-02DC83E04401}"/>
              </a:ext>
            </a:extLst>
          </p:cNvPr>
          <p:cNvSpPr/>
          <p:nvPr/>
        </p:nvSpPr>
        <p:spPr>
          <a:xfrm>
            <a:off x="2706175" y="5521665"/>
            <a:ext cx="6960339" cy="861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372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E927F-99FB-4F37-18A8-E58C3C59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A71D-AD9D-2082-368F-EB172FD54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en-US" altLang="ko-KR" dirty="0"/>
              <a:t>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1A8E2-7923-E169-C9BC-C41CD5A9C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#NativeAOT</a:t>
            </a:r>
            <a:r>
              <a:rPr lang="ko-KR" altLang="en-US" dirty="0" err="1">
                <a:latin typeface="+mj-ea"/>
                <a:ea typeface="+mj-ea"/>
              </a:rPr>
              <a:t>찍먹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#AWS #EC2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46634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B7316-782C-8222-E9EA-58BA23E00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9456-98D6-D53D-7D4E-C93E9539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BFA79-388F-FF0A-4640-D6E9176A2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Demo</a:t>
            </a:r>
            <a:r>
              <a:rPr lang="ko-KR" altLang="en-US" dirty="0"/>
              <a:t>를 위해 간단한 애플리케이션을 만들었고</a:t>
            </a:r>
            <a:r>
              <a:rPr lang="en-US" altLang="ko-KR" dirty="0"/>
              <a:t> Linux-x64 </a:t>
            </a:r>
            <a:r>
              <a:rPr lang="ko-KR" altLang="en-US" dirty="0"/>
              <a:t>환경에서 아래 동작들을 반복적으로 수행할 수 있도록 작성했습니다</a:t>
            </a:r>
            <a:r>
              <a:rPr lang="en-US" altLang="ko-KR" dirty="0"/>
              <a:t>.</a:t>
            </a: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r>
              <a:rPr lang="en-US" altLang="ko-KR" dirty="0"/>
              <a:t>1) DB</a:t>
            </a:r>
            <a:r>
              <a:rPr lang="ko-KR" altLang="en-US" dirty="0"/>
              <a:t>에 쿼리하여 조회하고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2) </a:t>
            </a:r>
            <a:r>
              <a:rPr lang="ko-KR" altLang="en-US" dirty="0"/>
              <a:t>외부 데이터</a:t>
            </a:r>
            <a:r>
              <a:rPr lang="en-US" altLang="ko-KR" dirty="0"/>
              <a:t>(Azure Blob Storage)</a:t>
            </a:r>
            <a:r>
              <a:rPr lang="ko-KR" altLang="en-US" dirty="0"/>
              <a:t>를 가져오고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3) Teams API </a:t>
            </a:r>
            <a:r>
              <a:rPr lang="ko-KR" altLang="en-US" dirty="0"/>
              <a:t>요청하여 채팅 발송하고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4) </a:t>
            </a:r>
            <a:r>
              <a:rPr lang="ko-KR" altLang="en-US" dirty="0"/>
              <a:t>작업 소요시간을 </a:t>
            </a:r>
            <a:r>
              <a:rPr lang="en-US" altLang="ko-KR" dirty="0"/>
              <a:t>DB</a:t>
            </a:r>
            <a:r>
              <a:rPr lang="ko-KR" altLang="en-US" dirty="0"/>
              <a:t>에 데이터를 기록하는</a:t>
            </a:r>
            <a:r>
              <a:rPr lang="en-US" altLang="ko-KR" dirty="0"/>
              <a:t>.</a:t>
            </a: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r>
              <a:rPr lang="ko-KR" altLang="en-US" dirty="0"/>
              <a:t>코드를 한번 살펴볼까요</a:t>
            </a:r>
            <a:r>
              <a:rPr lang="en-US" altLang="ko-KR" dirty="0"/>
              <a:t>?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E19B14-072F-1158-4696-76E869870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3041" r="1815" b="2977"/>
          <a:stretch/>
        </p:blipFill>
        <p:spPr bwMode="auto">
          <a:xfrm>
            <a:off x="4748915" y="5216434"/>
            <a:ext cx="606857" cy="59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66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A41D3-C935-D9B5-3192-80BF123F4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9CE2-CA0D-73BD-CC83-FB4A03BF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A56F0-7D35-3F0A-81AA-889EB8174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 err="1"/>
              <a:t>csproj</a:t>
            </a:r>
            <a:r>
              <a:rPr lang="en-US" altLang="ko-KR" dirty="0"/>
              <a:t> </a:t>
            </a:r>
            <a:r>
              <a:rPr lang="ko-KR" altLang="en-US" dirty="0"/>
              <a:t>내부에서 </a:t>
            </a:r>
            <a:r>
              <a:rPr lang="en-US" altLang="ko-KR" dirty="0"/>
              <a:t>Native AOT </a:t>
            </a:r>
            <a:r>
              <a:rPr lang="ko-KR" altLang="en-US" dirty="0"/>
              <a:t>옵션을 켜고 빌드합니다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924C0-4A59-4EA2-A29C-30D15726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193" y="2497600"/>
            <a:ext cx="7101613" cy="36793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2C92F7-3014-60E8-E335-2BE5CBDF4A88}"/>
              </a:ext>
            </a:extLst>
          </p:cNvPr>
          <p:cNvSpPr/>
          <p:nvPr/>
        </p:nvSpPr>
        <p:spPr>
          <a:xfrm>
            <a:off x="3960211" y="5147197"/>
            <a:ext cx="4974784" cy="417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3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0AB6-B319-C3B2-F567-E524535C9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8700-5077-0B25-0C12-BA33531F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FB4BD-1F23-6D52-E9B8-5F18EC711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62BC774-B605-EBA7-4B14-F795F01A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95" y="1518533"/>
            <a:ext cx="9900410" cy="47603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755CF6-3124-31DE-6DCC-A841560D5AE9}"/>
              </a:ext>
            </a:extLst>
          </p:cNvPr>
          <p:cNvSpPr/>
          <p:nvPr/>
        </p:nvSpPr>
        <p:spPr>
          <a:xfrm>
            <a:off x="5109742" y="2238534"/>
            <a:ext cx="5166372" cy="356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653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072E-AC2A-5254-E302-7F9862E07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2A57-3730-2272-BA7E-5CDD2FE4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59CAA-67DE-5954-DF72-7029224C8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Native AOT publish</a:t>
            </a:r>
            <a:r>
              <a:rPr lang="ko-KR" altLang="en-US" dirty="0"/>
              <a:t>가 완료되면 확장자 없는 파일 하나와 </a:t>
            </a:r>
            <a:r>
              <a:rPr lang="en-US" altLang="ko-KR" dirty="0" err="1"/>
              <a:t>dbg</a:t>
            </a:r>
            <a:r>
              <a:rPr lang="ko-KR" altLang="en-US" dirty="0"/>
              <a:t> 파일 하나가 생성됩니다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417D0FA-7323-3F2F-0D26-F5797408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28" y="2984762"/>
            <a:ext cx="10640943" cy="26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5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6C481-AA23-5DB6-036F-F9CBD0C2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3A3F-6353-0715-B9EE-C58CD343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8E4D8-2FCC-17D2-D879-D69E02CE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작동 테스트하고자 하는 서버로 복사합니다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AB4E0DB-B70E-C0B5-AA67-0F1B4910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2650557"/>
            <a:ext cx="10691812" cy="28580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58460D-5C13-707C-1C3C-0E5FED3FD848}"/>
              </a:ext>
            </a:extLst>
          </p:cNvPr>
          <p:cNvSpPr/>
          <p:nvPr/>
        </p:nvSpPr>
        <p:spPr>
          <a:xfrm>
            <a:off x="7788750" y="3938631"/>
            <a:ext cx="3069750" cy="281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8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F4592-D571-0EB5-6C81-FE90243D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D7CD-4631-2022-E654-18C3EF9E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5973-8F4F-3F1F-887E-1B12BC59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Native code</a:t>
            </a:r>
            <a:r>
              <a:rPr lang="ko-KR" altLang="en-US" dirty="0"/>
              <a:t>로 </a:t>
            </a:r>
            <a:r>
              <a:rPr lang="ko-KR" altLang="en-US" dirty="0" err="1"/>
              <a:t>빌드된</a:t>
            </a:r>
            <a:r>
              <a:rPr lang="ko-KR" altLang="en-US" dirty="0"/>
              <a:t> 애플리케이션이 정상 작동합니다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4E55D0E-7312-998C-98DB-C24E0A3D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264" y="2491287"/>
            <a:ext cx="5897472" cy="36015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32A5C2-23AB-788E-5DE4-A16E715A9216}"/>
              </a:ext>
            </a:extLst>
          </p:cNvPr>
          <p:cNvSpPr/>
          <p:nvPr/>
        </p:nvSpPr>
        <p:spPr>
          <a:xfrm>
            <a:off x="5705950" y="3178877"/>
            <a:ext cx="1272700" cy="281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428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0B60-F704-DCD8-2DB5-3ADD2B5A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0A84-DBC6-AB82-9FE1-38A44363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C37F-149B-DFD5-0730-611E2BFB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동일한 작업을 </a:t>
            </a:r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EC2</a:t>
            </a:r>
            <a:r>
              <a:rPr lang="ko-KR" altLang="en-US" dirty="0"/>
              <a:t>에서도 한번 해보겠습니다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5FCE3-7CCC-9C94-179E-1A200752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" y="2523651"/>
            <a:ext cx="10903132" cy="32385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F636F6-A93F-BB2B-543A-7CEAC6D38047}"/>
              </a:ext>
            </a:extLst>
          </p:cNvPr>
          <p:cNvSpPr/>
          <p:nvPr/>
        </p:nvSpPr>
        <p:spPr>
          <a:xfrm>
            <a:off x="9597513" y="2549779"/>
            <a:ext cx="1923926" cy="17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DA00E3-E245-BEDA-CFA2-6455ED7E4266}"/>
              </a:ext>
            </a:extLst>
          </p:cNvPr>
          <p:cNvSpPr/>
          <p:nvPr/>
        </p:nvSpPr>
        <p:spPr>
          <a:xfrm>
            <a:off x="5256144" y="5151256"/>
            <a:ext cx="809525" cy="154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78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1325E-24E1-0207-DA40-00AACC7C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8DC4-D3B2-BFBD-2D30-8BC61B5B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1B70-0299-EDBB-60FB-A68441C27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EC2</a:t>
            </a:r>
            <a:r>
              <a:rPr lang="ko-KR" altLang="en-US" dirty="0"/>
              <a:t>로 복사해온 후</a:t>
            </a:r>
            <a:r>
              <a:rPr lang="en-US" altLang="ko-KR" dirty="0"/>
              <a:t>,</a:t>
            </a:r>
          </a:p>
        </p:txBody>
      </p:sp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9D28548-291E-58B3-D490-4B092C7F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55" y="2647329"/>
            <a:ext cx="10015489" cy="23688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04D4A82-D651-66DF-982D-E8ADE43E1F6E}"/>
              </a:ext>
            </a:extLst>
          </p:cNvPr>
          <p:cNvSpPr/>
          <p:nvPr/>
        </p:nvSpPr>
        <p:spPr>
          <a:xfrm>
            <a:off x="4620100" y="2943927"/>
            <a:ext cx="3809798" cy="356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44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94F9B9-BCE1-833A-C2B5-E15CF4D5B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rcRect l="24572" t="4545" r="4140" b="4545"/>
          <a:stretch/>
        </p:blipFill>
        <p:spPr>
          <a:xfrm>
            <a:off x="4135374" y="10"/>
            <a:ext cx="8056626" cy="68579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56" y="1161288"/>
            <a:ext cx="4145123" cy="1124712"/>
          </a:xfrm>
        </p:spPr>
        <p:txBody>
          <a:bodyPr anchor="b"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Introducing the speaker</a:t>
            </a:r>
            <a:endParaRPr 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956" y="2718053"/>
            <a:ext cx="5558935" cy="35172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김정우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Jungwoo (Jayden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 Kim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rokag3@gmail.com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https://rokag3-gb.github.io/</a:t>
            </a:r>
            <a:endParaRPr lang="en-US" altLang="ko-KR" sz="14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ko-KR" sz="14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2020 ~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  <a:ea typeface="+mn-ea"/>
              </a:rPr>
              <a:t>클라우드메이트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ea typeface="+mn-ea"/>
              </a:rPr>
              <a:t> 서비스개발팀 </a:t>
            </a:r>
            <a:r>
              <a:rPr lang="ko-KR" altLang="en-US" sz="1400" dirty="0">
                <a:solidFill>
                  <a:schemeClr val="bg1"/>
                </a:solidFill>
              </a:rPr>
              <a:t>리드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  <a:latin typeface="+mn-ea"/>
                <a:ea typeface="+mn-ea"/>
              </a:rPr>
              <a:t>주로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C#, Python, Go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ea typeface="+mn-ea"/>
              </a:rPr>
              <a:t>를 활용하여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B2B SaaS</a:t>
            </a:r>
            <a:r>
              <a:rPr lang="ko-KR" altLang="en-US" sz="1400" dirty="0">
                <a:solidFill>
                  <a:schemeClr val="bg1"/>
                </a:solidFill>
              </a:rPr>
              <a:t>의 </a:t>
            </a:r>
            <a:r>
              <a:rPr lang="ko-KR" altLang="en-US" sz="1400" dirty="0" err="1">
                <a:solidFill>
                  <a:schemeClr val="bg1"/>
                </a:solidFill>
              </a:rPr>
              <a:t>백엔드를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ea typeface="+mn-ea"/>
              </a:rPr>
              <a:t> 개발하고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endParaRPr lang="en-US" altLang="ko-KR" sz="14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ko-KR" altLang="en-US" sz="1400" dirty="0">
                <a:solidFill>
                  <a:schemeClr val="bg1"/>
                </a:solidFill>
                <a:latin typeface="+mn-ea"/>
                <a:ea typeface="+mn-ea"/>
              </a:rPr>
              <a:t>각 서비스가 그 목적을 달성하도록 하는 일을 하고 있습니다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</a:p>
          <a:p>
            <a:pPr marL="0" indent="0">
              <a:buNone/>
            </a:pPr>
            <a:endParaRPr lang="en-US" altLang="ko-KR" sz="14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2009 ~ 2020 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ea typeface="+mn-ea"/>
              </a:rPr>
              <a:t>모두투어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ERP 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ea typeface="+mn-ea"/>
              </a:rPr>
              <a:t>개발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ea typeface="+mn-ea"/>
              </a:rPr>
              <a:t>전사 </a:t>
            </a:r>
            <a:r>
              <a:rPr lang="en-US" altLang="ko-KR" sz="1400" dirty="0">
                <a:solidFill>
                  <a:schemeClr val="bg1"/>
                </a:solidFill>
                <a:latin typeface="+mn-ea"/>
                <a:ea typeface="+mn-ea"/>
              </a:rPr>
              <a:t>API </a:t>
            </a:r>
            <a:r>
              <a:rPr lang="ko-KR" altLang="en-US" sz="1400" dirty="0">
                <a:solidFill>
                  <a:schemeClr val="bg1"/>
                </a:solidFill>
                <a:latin typeface="+mn-ea"/>
                <a:ea typeface="+mn-ea"/>
              </a:rPr>
              <a:t>개발 및 운영</a:t>
            </a:r>
            <a:endParaRPr lang="en-US" altLang="ko-KR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CAD4378-2F68-778E-85C7-EFF5E0483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94" y="3450362"/>
            <a:ext cx="30777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446DF55-0AAD-0946-E4FB-C53749AD1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17365" r="18168" b="17727"/>
          <a:stretch/>
        </p:blipFill>
        <p:spPr bwMode="auto">
          <a:xfrm>
            <a:off x="3519832" y="3842521"/>
            <a:ext cx="307777" cy="3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DABFB1-98D4-4216-986B-C902E28CB424}"/>
              </a:ext>
            </a:extLst>
          </p:cNvPr>
          <p:cNvSpPr txBox="1"/>
          <p:nvPr/>
        </p:nvSpPr>
        <p:spPr>
          <a:xfrm>
            <a:off x="3841608" y="3436790"/>
            <a:ext cx="2558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ea typeface="+mn-ea"/>
              </a:rPr>
              <a:t>jungwoo.kim1230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804E2-FF81-8201-CADA-78E97B372378}"/>
              </a:ext>
            </a:extLst>
          </p:cNvPr>
          <p:cNvSpPr txBox="1"/>
          <p:nvPr/>
        </p:nvSpPr>
        <p:spPr>
          <a:xfrm>
            <a:off x="3841608" y="3842521"/>
            <a:ext cx="2558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ea typeface="+mn-ea"/>
              </a:rPr>
              <a:t>dev-</a:t>
            </a:r>
            <a:r>
              <a:rPr lang="en-US" altLang="ko-KR" sz="1400" dirty="0" err="1">
                <a:solidFill>
                  <a:schemeClr val="bg1"/>
                </a:solidFill>
                <a:ea typeface="+mn-ea"/>
              </a:rPr>
              <a:t>jungwoo</a:t>
            </a:r>
            <a:r>
              <a:rPr lang="en-US" altLang="ko-KR" sz="1400" dirty="0" err="1">
                <a:solidFill>
                  <a:schemeClr val="bg1"/>
                </a:solidFill>
              </a:rPr>
              <a:t>kim</a:t>
            </a:r>
            <a:endParaRPr lang="en-US" altLang="ko-KR" sz="1400" dirty="0">
              <a:solidFill>
                <a:schemeClr val="bg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7D01-73D9-99A4-D3FE-49442DB1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AF8A-E5AD-E361-8460-8163EA16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D75C-F00F-1A7F-887A-A6C359224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EC2</a:t>
            </a:r>
            <a:r>
              <a:rPr lang="ko-KR" altLang="en-US" dirty="0"/>
              <a:t>에서도 정상 작동 확인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B8BD5D1-EB20-83CF-0CCD-7E5ABDD7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463" y="1596924"/>
            <a:ext cx="4961709" cy="458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01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D713F-797A-CA11-C31C-4E955BB4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5546-5094-A4CB-A049-19D4CA32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3DCF4-2461-E355-03E7-08747716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이번에는 </a:t>
            </a:r>
            <a:r>
              <a:rPr lang="en-US" altLang="ko-KR" dirty="0"/>
              <a:t>bytecode</a:t>
            </a:r>
            <a:r>
              <a:rPr lang="ko-KR" altLang="en-US" dirty="0"/>
              <a:t>와 </a:t>
            </a:r>
            <a:r>
              <a:rPr lang="en-US" altLang="ko-KR" dirty="0"/>
              <a:t>native code</a:t>
            </a:r>
            <a:r>
              <a:rPr lang="ko-KR" altLang="en-US" dirty="0"/>
              <a:t>를 각각 따로 실행시켜보겠습니다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AE378-0D5C-F56E-65B2-4860A9D8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75" y="2453330"/>
            <a:ext cx="8079649" cy="39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36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0F36D-7E3F-188C-0C4D-BC196B59F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5304-3781-D512-F9FF-82B02822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FB9A-B5C9-0BF3-4AAE-45FC718B4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/JIT/ </a:t>
            </a:r>
            <a:r>
              <a:rPr lang="ko-KR" altLang="en-US" dirty="0"/>
              <a:t>경로 안에 </a:t>
            </a:r>
            <a:r>
              <a:rPr lang="en-US" altLang="ko-KR" dirty="0"/>
              <a:t>bytecode</a:t>
            </a:r>
            <a:r>
              <a:rPr lang="ko-KR" altLang="en-US" dirty="0"/>
              <a:t>로 빌드한 앱을 실행시킵니다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1,000</a:t>
            </a:r>
            <a:r>
              <a:rPr lang="ko-KR" altLang="en-US" dirty="0"/>
              <a:t>번 반복하도록 </a:t>
            </a:r>
            <a:r>
              <a:rPr lang="en-US" altLang="ko-KR" dirty="0"/>
              <a:t>argument</a:t>
            </a:r>
            <a:r>
              <a:rPr lang="ko-KR" altLang="en-US" dirty="0"/>
              <a:t>를 주고 소요시간을 측정합니다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813F96-C400-05E8-2763-2C29921C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350" y="3261844"/>
            <a:ext cx="7519628" cy="20939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1D717E-5864-9BFC-6EFC-C88D4BAD16C8}"/>
              </a:ext>
            </a:extLst>
          </p:cNvPr>
          <p:cNvSpPr/>
          <p:nvPr/>
        </p:nvSpPr>
        <p:spPr>
          <a:xfrm>
            <a:off x="5993762" y="4964317"/>
            <a:ext cx="3124110" cy="356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101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8567D-93D6-2344-A3E2-88A527E06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41BC-965E-7010-5353-7898FE1C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F519-20CE-FF79-6A95-E182A0755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이번에는 </a:t>
            </a:r>
            <a:r>
              <a:rPr lang="en-US" altLang="ko-KR" dirty="0"/>
              <a:t>native code</a:t>
            </a:r>
            <a:r>
              <a:rPr lang="ko-KR" altLang="en-US" dirty="0"/>
              <a:t>로 빌드한 앱을 동일하게 </a:t>
            </a:r>
            <a:r>
              <a:rPr lang="en-US" altLang="ko-KR" dirty="0"/>
              <a:t>1,000</a:t>
            </a:r>
            <a:r>
              <a:rPr lang="ko-KR" altLang="en-US" dirty="0"/>
              <a:t>번</a:t>
            </a:r>
            <a:r>
              <a:rPr lang="en-US" altLang="ko-KR" dirty="0"/>
              <a:t> </a:t>
            </a:r>
            <a:r>
              <a:rPr lang="ko-KR" altLang="en-US" dirty="0"/>
              <a:t>반복하도록 실행하고 소요시간을 측정합니다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0180AA-93DE-1134-F525-688E406A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57" y="3133793"/>
            <a:ext cx="7113885" cy="24074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66F3CA-0A4E-664B-E5AD-1151C07D9FA7}"/>
              </a:ext>
            </a:extLst>
          </p:cNvPr>
          <p:cNvSpPr/>
          <p:nvPr/>
        </p:nvSpPr>
        <p:spPr>
          <a:xfrm>
            <a:off x="5610585" y="5127535"/>
            <a:ext cx="2575472" cy="356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981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988F-A4CF-1C43-3BA1-0C7CFA3A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D1F8-A81C-7E7B-23ED-2D4E6DC6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07589-9AF4-560F-9E27-E8196020D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기록된 소요시간을 각 실험번호에 따라 추출하고 기록합니다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94BE32-4E48-76B3-E529-8F01A5EF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328" y="2680499"/>
            <a:ext cx="6825344" cy="29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2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D392-E64E-62FA-52FA-2DB312DA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D416-433F-8515-96F9-69416471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>
                <a:latin typeface="+mj-ea"/>
                <a:ea typeface="+mj-ea"/>
              </a:rPr>
              <a:t>. Demo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2571-F2F2-89E7-1FCB-63FA69A58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E894C88-CF2C-5BA3-0F5C-C1654E59E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25574"/>
              </p:ext>
            </p:extLst>
          </p:nvPr>
        </p:nvGraphicFramePr>
        <p:xfrm>
          <a:off x="2040980" y="1690688"/>
          <a:ext cx="8110039" cy="42291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27909">
                  <a:extLst>
                    <a:ext uri="{9D8B030D-6E8A-4147-A177-3AD203B41FA5}">
                      <a16:colId xmlns:a16="http://schemas.microsoft.com/office/drawing/2014/main" val="3220815891"/>
                    </a:ext>
                  </a:extLst>
                </a:gridCol>
                <a:gridCol w="1367245">
                  <a:extLst>
                    <a:ext uri="{9D8B030D-6E8A-4147-A177-3AD203B41FA5}">
                      <a16:colId xmlns:a16="http://schemas.microsoft.com/office/drawing/2014/main" val="51281045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667479604"/>
                    </a:ext>
                  </a:extLst>
                </a:gridCol>
                <a:gridCol w="1297577">
                  <a:extLst>
                    <a:ext uri="{9D8B030D-6E8A-4147-A177-3AD203B41FA5}">
                      <a16:colId xmlns:a16="http://schemas.microsoft.com/office/drawing/2014/main" val="1849589403"/>
                    </a:ext>
                  </a:extLst>
                </a:gridCol>
                <a:gridCol w="1205011">
                  <a:extLst>
                    <a:ext uri="{9D8B030D-6E8A-4147-A177-3AD203B41FA5}">
                      <a16:colId xmlns:a16="http://schemas.microsoft.com/office/drawing/2014/main" val="122398487"/>
                    </a:ext>
                  </a:extLst>
                </a:gridCol>
                <a:gridCol w="1401211">
                  <a:extLst>
                    <a:ext uri="{9D8B030D-6E8A-4147-A177-3AD203B41FA5}">
                      <a16:colId xmlns:a16="http://schemas.microsoft.com/office/drawing/2014/main" val="2384883324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Exp No.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Method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Loop count 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min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avg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max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98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ea"/>
                          <a:ea typeface="+mn-ea"/>
                        </a:rPr>
                        <a:t>AOT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20 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2.132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2.666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4.462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2519278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ea"/>
                          <a:ea typeface="+mn-ea"/>
                        </a:rPr>
                        <a:t>JIT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20 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1.941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2.279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3.221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260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737458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AOT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289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1.862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2.182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5.862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74674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ea"/>
                          <a:ea typeface="+mn-ea"/>
                        </a:rPr>
                        <a:t>JIT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289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1.994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2.451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9.702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54927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42028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ea"/>
                          <a:ea typeface="+mn-ea"/>
                        </a:rPr>
                        <a:t>AOT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>
                          <a:effectLst/>
                          <a:latin typeface="+mn-ea"/>
                          <a:ea typeface="+mn-ea"/>
                        </a:rPr>
                        <a:t>      </a:t>
                      </a:r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1,000 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1.768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2.345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4.607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603268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ea"/>
                          <a:ea typeface="+mn-ea"/>
                        </a:rPr>
                        <a:t>JIT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     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1,000 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1.912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2.668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5.841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44643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75745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AOT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10,000 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1.831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2.417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4.715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25343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JIT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10,000 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1.845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2.543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4.965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46074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708066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+mn-ea"/>
                          <a:ea typeface="+mn-ea"/>
                        </a:rPr>
                        <a:t>AOT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100,000 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1.702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2.405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4.458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103267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+mn-ea"/>
                          <a:ea typeface="+mn-ea"/>
                        </a:rPr>
                        <a:t>JIT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100,000 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1.833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>
                          <a:effectLst/>
                          <a:latin typeface="+mn-ea"/>
                          <a:ea typeface="+mn-ea"/>
                        </a:rPr>
                        <a:t>2.667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4.516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3064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004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5A29-091B-4257-BE31-2C7821BE9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F5E10-3047-1FA0-5BFB-9D4D594B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+mj-ea"/>
                <a:ea typeface="+mj-ea"/>
              </a:rPr>
              <a:t>. Conclusion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80752-0D16-2240-B518-23BA1990D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#</a:t>
            </a:r>
            <a:r>
              <a:rPr lang="ko-KR" altLang="en-US" dirty="0">
                <a:latin typeface="+mj-ea"/>
                <a:ea typeface="+mj-ea"/>
              </a:rPr>
              <a:t>결론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9863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2B589-2BD5-256F-4A20-F01509555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9500-CE10-B9C1-B650-ADF5F0DD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>
                <a:latin typeface="+mj-ea"/>
                <a:ea typeface="+mj-ea"/>
              </a:rPr>
              <a:t>. Conclusion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3EE75-4B93-CB3A-72F2-4008275F3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Native AOT </a:t>
            </a:r>
            <a:r>
              <a:rPr lang="ko-KR" altLang="en-US" dirty="0"/>
              <a:t>게시는 대규모 서비스에서 배포되는 인스턴스 수가 많은 워크로드에서 유리합니다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Chiselled</a:t>
            </a:r>
            <a:r>
              <a:rPr lang="en-US" altLang="ko-KR" dirty="0"/>
              <a:t> Ubuntu</a:t>
            </a:r>
            <a:r>
              <a:rPr lang="ko-KR" altLang="en-US" dirty="0"/>
              <a:t>에 다양한 슬라이스를 넣어서 우리 서비스에 적합한 최적의 컨테이너를 빌드할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314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Thank you!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감사합니다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언제든지 질문주세요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B4FEA8-562E-478C-CF27-22B5C0C52D7E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222122-AEBC-B3F5-A2CF-10C289D52E57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AC36BA-9618-7C81-C778-7F630DF06F19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7" name="Picture 2" descr="Amazon Web Services">
                <a:extLst>
                  <a:ext uri="{FF2B5EF4-FFF2-40B4-BE49-F238E27FC236}">
                    <a16:creationId xmlns:a16="http://schemas.microsoft.com/office/drawing/2014/main" id="{D2919179-7805-4053-92FA-4CE8825D6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Elastic">
                <a:extLst>
                  <a:ext uri="{FF2B5EF4-FFF2-40B4-BE49-F238E27FC236}">
                    <a16:creationId xmlns:a16="http://schemas.microsoft.com/office/drawing/2014/main" id="{FA3B7F18-07BD-682C-9A41-2C2F6EC2F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Infragistics">
                <a:extLst>
                  <a:ext uri="{FF2B5EF4-FFF2-40B4-BE49-F238E27FC236}">
                    <a16:creationId xmlns:a16="http://schemas.microsoft.com/office/drawing/2014/main" id="{4EE90E96-54C4-27CC-D5F9-5DAEE9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Couchbase">
                <a:extLst>
                  <a:ext uri="{FF2B5EF4-FFF2-40B4-BE49-F238E27FC236}">
                    <a16:creationId xmlns:a16="http://schemas.microsoft.com/office/drawing/2014/main" id="{2B3A6509-6FBA-42E5-1D3C-20B99DA84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Microsoft MVP Program">
                <a:extLst>
                  <a:ext uri="{FF2B5EF4-FFF2-40B4-BE49-F238E27FC236}">
                    <a16:creationId xmlns:a16="http://schemas.microsoft.com/office/drawing/2014/main" id="{D4C19AEE-D522-2913-D528-03EB727EF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D6F86566-ACD3-E64C-0525-3D4A2AEF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  <p:pic>
        <p:nvPicPr>
          <p:cNvPr id="5" name="Graphic 6">
            <a:extLst>
              <a:ext uri="{FF2B5EF4-FFF2-40B4-BE49-F238E27FC236}">
                <a16:creationId xmlns:a16="http://schemas.microsoft.com/office/drawing/2014/main" id="{5C592E34-2833-EFA7-E761-49008B7FC0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6007" y="1768178"/>
            <a:ext cx="3905925" cy="35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0146-24E3-1ACB-2805-47D962D22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31AD-49A6-0096-4887-EAEEBFEC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DAD2D-F89F-0537-1463-F19D7F861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/>
              <a:t>교차 컴파일 </a:t>
            </a:r>
            <a:r>
              <a:rPr lang="en-US" altLang="ko-KR" sz="1600" dirty="0"/>
              <a:t>- </a:t>
            </a:r>
            <a:r>
              <a:rPr lang="en-US" altLang="ko-KR" sz="1600" i="1" dirty="0">
                <a:effectLst/>
                <a:hlinkClick r:id="rId3"/>
              </a:rPr>
              <a:t>https://learn.microsoft.com/ko-kr/dotnet/core/deploying/native-aot/cross-compile</a:t>
            </a:r>
            <a:endParaRPr lang="en-US" altLang="ko-KR" sz="1600" i="1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ffectLst/>
              </a:rPr>
              <a:t>Native AOT deployment - </a:t>
            </a:r>
            <a:r>
              <a:rPr lang="en-US" altLang="ko-KR" sz="1600" i="1" dirty="0">
                <a:hlinkClick r:id="rId4"/>
              </a:rPr>
              <a:t>https://learn.microsoft.com/en-us/dotnet/core/deploying/native-aot</a:t>
            </a:r>
            <a:endParaRPr lang="en-US" altLang="ko-KR" sz="1600" i="1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Chiselled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Ubuntu containers: the benefits of combining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</a:rPr>
              <a:t>Distroless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 and Ubuntu - </a:t>
            </a:r>
            <a:r>
              <a:rPr lang="en-US" altLang="ko-KR" sz="1600" i="1" dirty="0">
                <a:effectLst/>
                <a:hlinkClick r:id="rId5"/>
              </a:rPr>
              <a:t>https://ubuntu.com/blog/combining-distroless-and-ubuntu-chiselled-containers</a:t>
            </a:r>
            <a:endParaRPr lang="en-US" altLang="ko-KR" sz="1600" i="1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ffectLst/>
              </a:rPr>
              <a:t>Microsoft and Canonical announce native .NET availability in Ubuntu 22.04 hosts and containers - </a:t>
            </a:r>
            <a:r>
              <a:rPr lang="en-US" altLang="ko-KR" sz="1600" i="1" dirty="0">
                <a:effectLst/>
                <a:hlinkClick r:id="rId6"/>
              </a:rPr>
              <a:t>https://ubuntu.com/blog/install-dotnet-on-ubuntu</a:t>
            </a:r>
            <a:endParaRPr lang="en-US" altLang="ko-KR" sz="1600" i="1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ffectLst/>
              </a:rPr>
              <a:t>DIY </a:t>
            </a:r>
            <a:r>
              <a:rPr lang="en-US" altLang="ko-KR" sz="1600" dirty="0" err="1">
                <a:effectLst/>
              </a:rPr>
              <a:t>chiselled</a:t>
            </a:r>
            <a:r>
              <a:rPr lang="en-US" altLang="ko-KR" sz="1600" dirty="0">
                <a:effectLst/>
              </a:rPr>
              <a:t> Ubuntu: crafting your own </a:t>
            </a:r>
            <a:r>
              <a:rPr lang="en-US" altLang="ko-KR" sz="1600" dirty="0" err="1">
                <a:effectLst/>
              </a:rPr>
              <a:t>chiselled</a:t>
            </a:r>
            <a:r>
              <a:rPr lang="en-US" altLang="ko-KR" sz="1600" dirty="0">
                <a:effectLst/>
              </a:rPr>
              <a:t> Ubuntu base image - </a:t>
            </a:r>
            <a:r>
              <a:rPr lang="en-US" altLang="ko-KR" sz="1600" i="1" dirty="0">
                <a:effectLst/>
                <a:hlinkClick r:id="rId7"/>
              </a:rPr>
              <a:t>https://ubuntu.com/blog/craft-custom-chiselled-ubuntu-distroless</a:t>
            </a:r>
            <a:endParaRPr lang="en-US" altLang="ko-KR" sz="1600" i="1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effectLst/>
              </a:rPr>
              <a:t>Chiselled</a:t>
            </a:r>
            <a:r>
              <a:rPr lang="en-US" altLang="ko-KR" sz="1600" dirty="0">
                <a:effectLst/>
              </a:rPr>
              <a:t> Ubuntu images for containers - </a:t>
            </a:r>
            <a:r>
              <a:rPr lang="en-US" altLang="ko-KR" sz="1600" i="1" dirty="0">
                <a:effectLst/>
                <a:hlinkClick r:id="rId8"/>
              </a:rPr>
              <a:t>https://ubuntu.com/engage/chiselled-ubuntu-images-for-containers</a:t>
            </a:r>
            <a:endParaRPr lang="en-US" altLang="ko-KR" sz="1600" i="1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ffectLst/>
              </a:rPr>
              <a:t>Tiny, fast ASP.NET Core APIs with native AOT | .NET Conf 2023 - </a:t>
            </a:r>
            <a:r>
              <a:rPr lang="en-US" altLang="ko-KR" sz="1600" i="1" dirty="0">
                <a:effectLst/>
                <a:hlinkClick r:id="rId9"/>
              </a:rPr>
              <a:t>https://youtu.be/FpQXyFoZ9aY</a:t>
            </a:r>
            <a:endParaRPr lang="en-US" altLang="ko-KR" sz="1600" i="1" dirty="0"/>
          </a:p>
          <a:p>
            <a:pPr>
              <a:lnSpc>
                <a:spcPct val="110000"/>
              </a:lnSpc>
            </a:pPr>
            <a:r>
              <a:rPr lang="en-US" altLang="ko-KR" sz="1600" dirty="0">
                <a:effectLst/>
              </a:rPr>
              <a:t>.NET 8 Native AOT </a:t>
            </a:r>
            <a:r>
              <a:rPr lang="ko-KR" altLang="en-US" sz="1600" dirty="0">
                <a:effectLst/>
              </a:rPr>
              <a:t>관련 자료 수집 및 정리</a:t>
            </a:r>
            <a:r>
              <a:rPr lang="en-US" altLang="ko-KR" sz="1600" dirty="0">
                <a:effectLst/>
              </a:rPr>
              <a:t> - </a:t>
            </a:r>
            <a:r>
              <a:rPr lang="en-US" altLang="ko-KR" sz="1600" i="1" dirty="0">
                <a:effectLst/>
                <a:hlinkClick r:id="rId10"/>
              </a:rPr>
              <a:t>https://forum.dotnetdev.kr/t/net-8-native-aot/8552</a:t>
            </a:r>
            <a:endParaRPr lang="en-US" altLang="ko-KR" sz="1600" i="1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ffectLst/>
              </a:rPr>
              <a:t>.NET 7 Native AOT </a:t>
            </a:r>
            <a:r>
              <a:rPr lang="ko-KR" altLang="en-US" sz="1600" dirty="0">
                <a:effectLst/>
              </a:rPr>
              <a:t>지원에 대한 생각</a:t>
            </a:r>
            <a:r>
              <a:rPr lang="en-US" altLang="ko-KR" sz="1600" dirty="0">
                <a:effectLst/>
              </a:rPr>
              <a:t> - </a:t>
            </a:r>
            <a:r>
              <a:rPr lang="en-US" altLang="ko-KR" sz="1600" i="1" dirty="0">
                <a:effectLst/>
                <a:hlinkClick r:id="rId11"/>
              </a:rPr>
              <a:t>https://forum.dotnetdev.kr/t/net-7-native-aot/4557</a:t>
            </a:r>
            <a:endParaRPr lang="en-US" altLang="ko-KR" sz="1600" i="1" dirty="0"/>
          </a:p>
          <a:p>
            <a:pPr>
              <a:lnSpc>
                <a:spcPct val="110000"/>
              </a:lnSpc>
            </a:pPr>
            <a:r>
              <a:rPr lang="en-US" altLang="ko-KR" sz="1600" dirty="0">
                <a:effectLst/>
              </a:rPr>
              <a:t>Tiny, fast ASP.NET Core APIs with native AOT | .NET Conf 2023 - </a:t>
            </a:r>
            <a:r>
              <a:rPr lang="en-US" altLang="ko-KR" sz="1600" i="1" dirty="0">
                <a:effectLst/>
                <a:hlinkClick r:id="rId9"/>
              </a:rPr>
              <a:t>https://youtu.be/FpQXyFoZ9aY</a:t>
            </a:r>
            <a:endParaRPr lang="en-US" altLang="ko-KR" sz="1600" i="1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effectLst/>
              </a:rPr>
              <a:t>.NET 7 - AOT(ahead-of-time) </a:t>
            </a:r>
            <a:r>
              <a:rPr lang="ko-KR" altLang="en-US" sz="1600" dirty="0">
                <a:effectLst/>
              </a:rPr>
              <a:t>컴파일</a:t>
            </a:r>
            <a:r>
              <a:rPr lang="en-US" altLang="ko-KR" sz="1600" dirty="0">
                <a:effectLst/>
              </a:rPr>
              <a:t> - </a:t>
            </a:r>
            <a:r>
              <a:rPr lang="en-US" altLang="ko-KR" sz="1600" i="1" dirty="0">
                <a:effectLst/>
                <a:hlinkClick r:id="rId12"/>
              </a:rPr>
              <a:t>https://www.sysnet.pe.kr/2/0/13162</a:t>
            </a:r>
            <a:endParaRPr lang="en-US" altLang="ko-KR" sz="16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761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B5639-225F-46DC-1A52-D5C698FC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F78F-5426-08DA-74F7-80CA376F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Table of Content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9C72-7D07-AD94-58AF-E5E5FF78E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1"/>
            <a:ext cx="10515600" cy="339879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Native AOT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Lightweight Container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Demo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6535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09D6A-7280-B9D0-946F-EAC5CB8BD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A7BF2-61D7-FD92-314A-058B5D03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1. Native AOT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85BF6-B7D5-4D89-E104-1363E85E8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#JIT #AOT #NativeCompile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#NativeAOT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040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140E4-24A4-6935-7760-302C24FE8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FD2A-4A7B-5E98-18B7-86CBBE8A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en-US" altLang="ko-KR" dirty="0"/>
              <a:t>Native AOT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39A9D-AE67-B7F4-54EC-9A9926DC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먼저 </a:t>
            </a:r>
            <a:r>
              <a:rPr lang="en-US" altLang="ko-KR" dirty="0">
                <a:latin typeface="+mn-ea"/>
                <a:ea typeface="+mn-ea"/>
              </a:rPr>
              <a:t>Just-</a:t>
            </a:r>
            <a:r>
              <a:rPr lang="en-US" altLang="ko-KR" dirty="0"/>
              <a:t>In-Time(JIT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을 알아보겠습니다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65E618-44CE-2B5F-5205-454C37F4F205}"/>
              </a:ext>
            </a:extLst>
          </p:cNvPr>
          <p:cNvSpPr/>
          <p:nvPr/>
        </p:nvSpPr>
        <p:spPr>
          <a:xfrm>
            <a:off x="1141492" y="3100813"/>
            <a:ext cx="1609631" cy="1113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195635-534D-B7F2-292F-496FA806CADE}"/>
              </a:ext>
            </a:extLst>
          </p:cNvPr>
          <p:cNvSpPr/>
          <p:nvPr/>
        </p:nvSpPr>
        <p:spPr>
          <a:xfrm>
            <a:off x="4342648" y="3100813"/>
            <a:ext cx="1609631" cy="1113576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Bytecode</a:t>
            </a:r>
          </a:p>
          <a:p>
            <a:pPr algn="ctr"/>
            <a:r>
              <a:rPr lang="en-US" altLang="ko-KR" dirty="0"/>
              <a:t>(IL)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8465E-A6E2-C645-92A7-6D5B88892E0D}"/>
              </a:ext>
            </a:extLst>
          </p:cNvPr>
          <p:cNvSpPr/>
          <p:nvPr/>
        </p:nvSpPr>
        <p:spPr>
          <a:xfrm>
            <a:off x="7688268" y="3100813"/>
            <a:ext cx="1609631" cy="1113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Native code</a:t>
            </a:r>
            <a:endParaRPr lang="ko-KR" altLang="en-US" dirty="0"/>
          </a:p>
        </p:txBody>
      </p:sp>
      <p:pic>
        <p:nvPicPr>
          <p:cNvPr id="1026" name="Picture 2" descr="How to Choose the Right Amazon EC2 Instance Type | Watch Now">
            <a:extLst>
              <a:ext uri="{FF2B5EF4-FFF2-40B4-BE49-F238E27FC236}">
                <a16:creationId xmlns:a16="http://schemas.microsoft.com/office/drawing/2014/main" id="{379FDB71-DC9D-040A-A6B6-7C8F0101E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91" y="3159660"/>
            <a:ext cx="995882" cy="99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45D6B5-3E76-E9AA-D6BC-C9E3AD30A2AE}"/>
              </a:ext>
            </a:extLst>
          </p:cNvPr>
          <p:cNvSpPr/>
          <p:nvPr/>
        </p:nvSpPr>
        <p:spPr>
          <a:xfrm>
            <a:off x="2079655" y="4837727"/>
            <a:ext cx="2117757" cy="427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Compile time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A0E1C4-8DF6-8746-0F85-171A270F27CB}"/>
              </a:ext>
            </a:extLst>
          </p:cNvPr>
          <p:cNvCxnSpPr>
            <a:cxnSpLocks/>
          </p:cNvCxnSpPr>
          <p:nvPr/>
        </p:nvCxnSpPr>
        <p:spPr>
          <a:xfrm>
            <a:off x="1150545" y="5015614"/>
            <a:ext cx="0" cy="5567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703A3B9-EE19-0746-09FA-F712FE297C73}"/>
              </a:ext>
            </a:extLst>
          </p:cNvPr>
          <p:cNvCxnSpPr>
            <a:cxnSpLocks/>
          </p:cNvCxnSpPr>
          <p:nvPr/>
        </p:nvCxnSpPr>
        <p:spPr>
          <a:xfrm flipH="1">
            <a:off x="1150545" y="5294007"/>
            <a:ext cx="98790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1576FF0-248F-D4E9-86F8-0397A56F5280}"/>
              </a:ext>
            </a:extLst>
          </p:cNvPr>
          <p:cNvCxnSpPr/>
          <p:nvPr/>
        </p:nvCxnSpPr>
        <p:spPr>
          <a:xfrm>
            <a:off x="5140862" y="5015614"/>
            <a:ext cx="0" cy="5567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DA854EA-E368-FF14-5A4C-AE967108C32B}"/>
              </a:ext>
            </a:extLst>
          </p:cNvPr>
          <p:cNvCxnSpPr>
            <a:cxnSpLocks/>
          </p:cNvCxnSpPr>
          <p:nvPr/>
        </p:nvCxnSpPr>
        <p:spPr>
          <a:xfrm>
            <a:off x="11029573" y="5015614"/>
            <a:ext cx="0" cy="5567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5717BC2-350B-53F4-A816-A2DD5A4DA42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751123" y="3657601"/>
            <a:ext cx="15915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615405-1391-F469-AD52-0EBD11D79EE9}"/>
              </a:ext>
            </a:extLst>
          </p:cNvPr>
          <p:cNvSpPr/>
          <p:nvPr/>
        </p:nvSpPr>
        <p:spPr>
          <a:xfrm>
            <a:off x="2931626" y="3159660"/>
            <a:ext cx="1248624" cy="51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Compile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F5BC10-898D-F017-48EE-E2250AFFD333}"/>
              </a:ext>
            </a:extLst>
          </p:cNvPr>
          <p:cNvSpPr/>
          <p:nvPr/>
        </p:nvSpPr>
        <p:spPr>
          <a:xfrm>
            <a:off x="6088074" y="3159660"/>
            <a:ext cx="1466284" cy="51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JIT Compile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D0636BF-0B98-15C6-475A-1C29A412097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952279" y="3657601"/>
            <a:ext cx="17359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2630E3F-7E93-D617-0AFA-E91197C500B6}"/>
              </a:ext>
            </a:extLst>
          </p:cNvPr>
          <p:cNvCxnSpPr>
            <a:cxnSpLocks/>
            <a:stCxn id="6" idx="3"/>
            <a:endCxn id="1026" idx="1"/>
          </p:cNvCxnSpPr>
          <p:nvPr/>
        </p:nvCxnSpPr>
        <p:spPr>
          <a:xfrm>
            <a:off x="9297899" y="3657601"/>
            <a:ext cx="7357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635159-0994-8D5D-1BB8-46F867A913AA}"/>
              </a:ext>
            </a:extLst>
          </p:cNvPr>
          <p:cNvSpPr/>
          <p:nvPr/>
        </p:nvSpPr>
        <p:spPr>
          <a:xfrm>
            <a:off x="7026815" y="4837727"/>
            <a:ext cx="2117757" cy="427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Runtime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5B6E0F-8D84-A8B9-5F3A-07AEAF9C8E3F}"/>
              </a:ext>
            </a:extLst>
          </p:cNvPr>
          <p:cNvSpPr/>
          <p:nvPr/>
        </p:nvSpPr>
        <p:spPr>
          <a:xfrm>
            <a:off x="10001248" y="3399577"/>
            <a:ext cx="1065668" cy="51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</a:rPr>
              <a:t>Core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9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4DD17-E28D-13F2-E04D-A7FDA777B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2069-08C0-D951-98E3-30EBC1D0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en-US" altLang="ko-KR" dirty="0"/>
              <a:t>Native AOT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8A18A-86C6-049B-00F4-7DDC38739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이번에는 </a:t>
            </a:r>
            <a:r>
              <a:rPr lang="en-US" altLang="ko-KR" dirty="0">
                <a:latin typeface="+mn-ea"/>
                <a:ea typeface="+mn-ea"/>
              </a:rPr>
              <a:t>Ahead-Of-Time</a:t>
            </a:r>
            <a:r>
              <a:rPr lang="en-US" altLang="ko-KR" dirty="0"/>
              <a:t>(AOT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을 알아보겠습니다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24748A-4216-3005-1D09-D627FC139F66}"/>
              </a:ext>
            </a:extLst>
          </p:cNvPr>
          <p:cNvSpPr/>
          <p:nvPr/>
        </p:nvSpPr>
        <p:spPr>
          <a:xfrm>
            <a:off x="1141492" y="3100813"/>
            <a:ext cx="1609631" cy="1113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Source code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8507BD-5E2F-4EF8-3182-A42FF2981A35}"/>
              </a:ext>
            </a:extLst>
          </p:cNvPr>
          <p:cNvSpPr/>
          <p:nvPr/>
        </p:nvSpPr>
        <p:spPr>
          <a:xfrm>
            <a:off x="7688268" y="3100813"/>
            <a:ext cx="1609631" cy="11135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Native code</a:t>
            </a:r>
            <a:endParaRPr lang="ko-KR" altLang="en-US" dirty="0"/>
          </a:p>
        </p:txBody>
      </p:sp>
      <p:pic>
        <p:nvPicPr>
          <p:cNvPr id="1026" name="Picture 2" descr="How to Choose the Right Amazon EC2 Instance Type | Watch Now">
            <a:extLst>
              <a:ext uri="{FF2B5EF4-FFF2-40B4-BE49-F238E27FC236}">
                <a16:creationId xmlns:a16="http://schemas.microsoft.com/office/drawing/2014/main" id="{913C9A2E-CD8F-8298-8F64-AAF066D50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91" y="3159660"/>
            <a:ext cx="995882" cy="99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2111A8-8EE7-17F8-719D-B63F95687423}"/>
              </a:ext>
            </a:extLst>
          </p:cNvPr>
          <p:cNvSpPr/>
          <p:nvPr/>
        </p:nvSpPr>
        <p:spPr>
          <a:xfrm>
            <a:off x="3377243" y="4837727"/>
            <a:ext cx="2117757" cy="427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Compile time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8089A0-40BF-A40A-9A2E-F10A5CE34D26}"/>
              </a:ext>
            </a:extLst>
          </p:cNvPr>
          <p:cNvCxnSpPr>
            <a:cxnSpLocks/>
          </p:cNvCxnSpPr>
          <p:nvPr/>
        </p:nvCxnSpPr>
        <p:spPr>
          <a:xfrm>
            <a:off x="1150545" y="5015614"/>
            <a:ext cx="0" cy="5567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2A1531E-CF50-2E50-7823-4E8C401768F7}"/>
              </a:ext>
            </a:extLst>
          </p:cNvPr>
          <p:cNvCxnSpPr>
            <a:cxnSpLocks/>
          </p:cNvCxnSpPr>
          <p:nvPr/>
        </p:nvCxnSpPr>
        <p:spPr>
          <a:xfrm flipH="1">
            <a:off x="1150545" y="5294007"/>
            <a:ext cx="98790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2D4A3D-01FE-89CE-1B8C-BCBC21EF8FCB}"/>
              </a:ext>
            </a:extLst>
          </p:cNvPr>
          <p:cNvCxnSpPr/>
          <p:nvPr/>
        </p:nvCxnSpPr>
        <p:spPr>
          <a:xfrm>
            <a:off x="7718605" y="5015614"/>
            <a:ext cx="0" cy="5567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16CEF3-4BF8-FC45-5F5B-5782790591FF}"/>
              </a:ext>
            </a:extLst>
          </p:cNvPr>
          <p:cNvCxnSpPr>
            <a:cxnSpLocks/>
          </p:cNvCxnSpPr>
          <p:nvPr/>
        </p:nvCxnSpPr>
        <p:spPr>
          <a:xfrm>
            <a:off x="11029573" y="5015614"/>
            <a:ext cx="0" cy="5567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A90F503-65FE-8BCA-8333-9853D7BC27A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751123" y="3657601"/>
            <a:ext cx="49371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B1C253-562B-845B-CACC-0C35B99B4840}"/>
              </a:ext>
            </a:extLst>
          </p:cNvPr>
          <p:cNvSpPr/>
          <p:nvPr/>
        </p:nvSpPr>
        <p:spPr>
          <a:xfrm>
            <a:off x="4603680" y="3159660"/>
            <a:ext cx="1248624" cy="51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Compile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7A5D389-5836-7641-0D03-52A3758B145E}"/>
              </a:ext>
            </a:extLst>
          </p:cNvPr>
          <p:cNvCxnSpPr>
            <a:cxnSpLocks/>
            <a:stCxn id="6" idx="3"/>
            <a:endCxn id="1026" idx="1"/>
          </p:cNvCxnSpPr>
          <p:nvPr/>
        </p:nvCxnSpPr>
        <p:spPr>
          <a:xfrm>
            <a:off x="9297899" y="3657601"/>
            <a:ext cx="7357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AB2E96-57CD-0642-21FD-B8B2A52BDF56}"/>
              </a:ext>
            </a:extLst>
          </p:cNvPr>
          <p:cNvSpPr/>
          <p:nvPr/>
        </p:nvSpPr>
        <p:spPr>
          <a:xfrm>
            <a:off x="8359229" y="4837727"/>
            <a:ext cx="2117757" cy="427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Runtime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3088D78-8AB0-3BF7-8925-001F95F31AD1}"/>
              </a:ext>
            </a:extLst>
          </p:cNvPr>
          <p:cNvSpPr/>
          <p:nvPr/>
        </p:nvSpPr>
        <p:spPr>
          <a:xfrm>
            <a:off x="10001248" y="3399577"/>
            <a:ext cx="1065668" cy="516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</a:rPr>
              <a:t>Core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21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A7E51-60F5-90CD-13D9-9F29DD07E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A95F-EC34-E340-EAF7-4AE9137A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en-US" altLang="ko-KR" dirty="0"/>
              <a:t>Native AOT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7176-4716-74FB-07F3-CAA26A389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Native AOT</a:t>
            </a:r>
            <a:r>
              <a:rPr lang="ko-KR" altLang="en-US" dirty="0"/>
              <a:t>는 새로운 컨셉인가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그렇지는 않습니다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CrossGen2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PublishReadyToRun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dirty="0">
                <a:latin typeface="+mn-ea"/>
                <a:ea typeface="+mn-ea"/>
              </a:rPr>
              <a:t>- R2R </a:t>
            </a:r>
            <a:r>
              <a:rPr lang="en-US" dirty="0"/>
              <a:t>binary</a:t>
            </a:r>
            <a:r>
              <a:rPr lang="ko-KR" altLang="en-US" dirty="0"/>
              <a:t>는 앱이 </a:t>
            </a:r>
            <a:r>
              <a:rPr lang="ko-KR" altLang="en-US" dirty="0" err="1"/>
              <a:t>로드될</a:t>
            </a:r>
            <a:r>
              <a:rPr lang="ko-KR" altLang="en-US" dirty="0"/>
              <a:t> 때 </a:t>
            </a:r>
            <a:r>
              <a:rPr lang="en-US" altLang="ko-KR" dirty="0"/>
              <a:t>JIT </a:t>
            </a:r>
            <a:r>
              <a:rPr lang="ko-KR" altLang="en-US" dirty="0"/>
              <a:t>컴파일러가 수행해야 하는 작업량을 줄여주어</a:t>
            </a:r>
            <a:r>
              <a:rPr lang="en-US" altLang="ko-KR" dirty="0"/>
              <a:t> </a:t>
            </a:r>
            <a:r>
              <a:rPr lang="ko-KR" altLang="en-US" dirty="0"/>
              <a:t>시작 성능을 향상 시킵니다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  <a:ea typeface="+mn-ea"/>
              </a:rPr>
              <a:t>- JIT Compiler</a:t>
            </a:r>
            <a:r>
              <a:rPr lang="ko-KR" altLang="en-US" dirty="0">
                <a:latin typeface="+mn-ea"/>
                <a:ea typeface="+mn-ea"/>
              </a:rPr>
              <a:t>가 생성하는 것과 유사한 </a:t>
            </a:r>
            <a:r>
              <a:rPr lang="en-US" altLang="ko-KR" dirty="0">
                <a:latin typeface="+mn-ea"/>
                <a:ea typeface="+mn-ea"/>
              </a:rPr>
              <a:t>native code</a:t>
            </a:r>
            <a:r>
              <a:rPr lang="ko-KR" altLang="en-US" dirty="0">
                <a:latin typeface="+mn-ea"/>
                <a:ea typeface="+mn-ea"/>
              </a:rPr>
              <a:t>가 일부 포함되어 있다 보니 용량이 조금 커집니다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59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39C09-3183-CA9A-595B-04E42DC7E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55836-FBF0-1F68-82A1-9ED949C3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en-US" altLang="ko-KR" dirty="0"/>
              <a:t>Native AOT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4C8A-DCB0-9828-FDFB-31B1E65E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Native AOT</a:t>
            </a:r>
            <a:r>
              <a:rPr lang="ko-KR" altLang="en-US" dirty="0"/>
              <a:t>는 진정한 </a:t>
            </a:r>
            <a:r>
              <a:rPr lang="en-US" altLang="ko-KR" dirty="0"/>
              <a:t>Native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의존성이 없고 빠른 시작 성능을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JIT Compile</a:t>
            </a:r>
            <a:r>
              <a:rPr lang="ko-KR" altLang="en-US" dirty="0"/>
              <a:t>이 없다 보니 메모리 사용량이 적습니다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👏  </a:t>
            </a:r>
            <a:r>
              <a:rPr lang="en-US" altLang="ko-KR" dirty="0"/>
              <a:t>IL</a:t>
            </a:r>
            <a:r>
              <a:rPr lang="ko-KR" altLang="en-US" dirty="0"/>
              <a:t> </a:t>
            </a:r>
            <a:r>
              <a:rPr lang="en-US" altLang="ko-KR" dirty="0"/>
              <a:t>Spy</a:t>
            </a:r>
            <a:r>
              <a:rPr lang="ko-KR" altLang="en-US" dirty="0"/>
              <a:t>로 까볼 수 없어서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👏 </a:t>
            </a:r>
            <a:r>
              <a:rPr lang="en-US" altLang="ko-KR" dirty="0"/>
              <a:t>.NET 8</a:t>
            </a:r>
            <a:r>
              <a:rPr lang="ko-KR" altLang="en-US" dirty="0"/>
              <a:t>부터 </a:t>
            </a:r>
            <a:r>
              <a:rPr lang="en-US" altLang="ko-KR" dirty="0"/>
              <a:t>ASP.NET Core </a:t>
            </a:r>
            <a:r>
              <a:rPr lang="ko-KR" altLang="en-US" dirty="0"/>
              <a:t>프로젝트에서도 사용 가능합니다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.NET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까지는 콘솔 응용 프로그램에서만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91345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1145</Words>
  <Application>Microsoft Office PowerPoint</Application>
  <PresentationFormat>와이드스크린</PresentationFormat>
  <Paragraphs>253</Paragraphs>
  <Slides>39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Arial</vt:lpstr>
      <vt:lpstr>나눔스퀘어 ExtraBold</vt:lpstr>
      <vt:lpstr>Pretendard Light</vt:lpstr>
      <vt:lpstr>Consolas</vt:lpstr>
      <vt:lpstr>D2Coding</vt:lpstr>
      <vt:lpstr>Calibri</vt:lpstr>
      <vt:lpstr>Pretendard Black</vt:lpstr>
      <vt:lpstr>나눔스퀘어</vt:lpstr>
      <vt:lpstr>Pretendard</vt:lpstr>
      <vt:lpstr>1_Office Theme</vt:lpstr>
      <vt:lpstr>3_Office Theme</vt:lpstr>
      <vt:lpstr>2_Office Theme</vt:lpstr>
      <vt:lpstr>PowerPoint 프레젠테이션</vt:lpstr>
      <vt:lpstr>Native AOT와 Chiselled Ubuntu로 쉽고 빠르고 가볍게 배포하자</vt:lpstr>
      <vt:lpstr>Introducing the speaker</vt:lpstr>
      <vt:lpstr>Table of Content</vt:lpstr>
      <vt:lpstr>1. Native AOT</vt:lpstr>
      <vt:lpstr>1. Native AOT</vt:lpstr>
      <vt:lpstr>1. Native AOT</vt:lpstr>
      <vt:lpstr>1. Native AOT</vt:lpstr>
      <vt:lpstr>1. Native AOT</vt:lpstr>
      <vt:lpstr>1. Native AOT</vt:lpstr>
      <vt:lpstr>1. Native AOT</vt:lpstr>
      <vt:lpstr>1. Native AOT</vt:lpstr>
      <vt:lpstr>2. Lightweight Container</vt:lpstr>
      <vt:lpstr>2. Lightweight Container</vt:lpstr>
      <vt:lpstr>2. Lightweight Container</vt:lpstr>
      <vt:lpstr>2. Lightweight Container</vt:lpstr>
      <vt:lpstr>2. Lightweight Container</vt:lpstr>
      <vt:lpstr>2. Lightweight Container</vt:lpstr>
      <vt:lpstr>2. Lightweight Container</vt:lpstr>
      <vt:lpstr>2. Lightweight Container</vt:lpstr>
      <vt:lpstr>3. Demo</vt:lpstr>
      <vt:lpstr>3. Demo</vt:lpstr>
      <vt:lpstr>3. Demo</vt:lpstr>
      <vt:lpstr>3. Demo</vt:lpstr>
      <vt:lpstr>3. Demo</vt:lpstr>
      <vt:lpstr>3. Demo</vt:lpstr>
      <vt:lpstr>3. Demo</vt:lpstr>
      <vt:lpstr>3. Demo</vt:lpstr>
      <vt:lpstr>3. Demo</vt:lpstr>
      <vt:lpstr>3. Demo</vt:lpstr>
      <vt:lpstr>3. Demo</vt:lpstr>
      <vt:lpstr>3. Demo</vt:lpstr>
      <vt:lpstr>3. Demo</vt:lpstr>
      <vt:lpstr>3. Demo</vt:lpstr>
      <vt:lpstr>3. Demo</vt:lpstr>
      <vt:lpstr>4. Conclusion</vt:lpstr>
      <vt:lpstr>4. Conclusion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Jungwoo Kim</cp:lastModifiedBy>
  <cp:revision>157</cp:revision>
  <dcterms:created xsi:type="dcterms:W3CDTF">2020-08-18T20:47:27Z</dcterms:created>
  <dcterms:modified xsi:type="dcterms:W3CDTF">2024-02-21T02:13:25Z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